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13D95-EE1A-4CB4-9CD4-440771F964CD}" type="datetimeFigureOut">
              <a:rPr lang="fr-FR" smtClean="0"/>
              <a:pPr/>
              <a:t>13/02/2019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B6EC-A6B3-4E8C-9D8B-A631621F679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  <a:solidFill>
            <a:schemeClr val="accent3">
              <a:lumMod val="50000"/>
            </a:schemeClr>
          </a:solidFill>
          <a:ln w="25400">
            <a:solidFill>
              <a:schemeClr val="tx1"/>
            </a:solidFill>
          </a:ln>
        </p:spPr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Réunion d’information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« après la troisième »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7643866" cy="3929090"/>
          </a:xfrm>
        </p:spPr>
        <p:txBody>
          <a:bodyPr>
            <a:noAutofit/>
          </a:bodyPr>
          <a:lstStyle/>
          <a:p>
            <a:pPr algn="l"/>
            <a:endParaRPr lang="fr-FR" alt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altLang="fr-FR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Modalités d’attribution du DNB 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 </a:t>
            </a:r>
            <a:r>
              <a:rPr lang="fr-FR" alt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Juteau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-Vigier</a:t>
            </a:r>
          </a:p>
          <a:p>
            <a:pPr marL="457200" indent="-457200" algn="l">
              <a:buFont typeface="+mj-lt"/>
              <a:buAutoNum type="arabicPeriod"/>
            </a:pPr>
            <a:endParaRPr lang="fr-FR" altLang="fr-FR" sz="2000" u="sng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altLang="fr-FR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Les </a:t>
            </a:r>
            <a:r>
              <a:rPr lang="fr-FR" altLang="fr-FR" sz="2000" u="sng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pocédures</a:t>
            </a:r>
            <a:r>
              <a:rPr lang="fr-FR" altLang="fr-FR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d’orientation : 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Mme </a:t>
            </a:r>
            <a:r>
              <a:rPr lang="fr-FR" alt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Sorin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fr-FR" alt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PsyEN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457200" indent="-457200" algn="l">
              <a:buFont typeface="+mj-lt"/>
              <a:buAutoNum type="arabicPeriod"/>
            </a:pPr>
            <a:endParaRPr lang="fr-FR" altLang="fr-FR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l">
              <a:buFont typeface="+mj-lt"/>
              <a:buAutoNum type="arabicPeriod"/>
            </a:pPr>
            <a:r>
              <a:rPr lang="fr-FR" altLang="fr-FR" sz="2000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 nouveau lycée 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Mme </a:t>
            </a:r>
            <a:r>
              <a:rPr lang="fr-FR" alt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Gautron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fr-FR" altLang="fr-FR" sz="2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Carlot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et M Rousseau</a:t>
            </a:r>
          </a:p>
          <a:p>
            <a:pPr algn="l"/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algn="l"/>
            <a:r>
              <a:rPr lang="fr-FR" altLang="fr-FR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- Voie professionnelle</a:t>
            </a:r>
          </a:p>
          <a:p>
            <a:pPr algn="l"/>
            <a:r>
              <a:rPr lang="fr-FR" altLang="fr-FR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- Voies générale et technologique</a:t>
            </a:r>
          </a:p>
          <a:p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43174" y="4143380"/>
            <a:ext cx="3929090" cy="6429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Modalité d’attribution du DNB</a:t>
            </a:r>
            <a:br>
              <a:rPr lang="fr-FR" dirty="0" smtClean="0"/>
            </a:br>
            <a:r>
              <a:rPr lang="fr-FR" dirty="0" smtClean="0"/>
              <a:t>Diplôme National du brevet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28662" y="1928802"/>
            <a:ext cx="3071834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Maîtrise du socle commun</a:t>
            </a:r>
          </a:p>
          <a:p>
            <a:pPr algn="ctr"/>
            <a:r>
              <a:rPr lang="fr-FR" sz="2800" dirty="0" smtClean="0"/>
              <a:t>400 points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4786314" y="1928802"/>
            <a:ext cx="2928958" cy="192882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Examen</a:t>
            </a:r>
            <a:r>
              <a:rPr lang="fr-FR" sz="3200" dirty="0" smtClean="0"/>
              <a:t> final</a:t>
            </a:r>
          </a:p>
          <a:p>
            <a:pPr algn="ctr"/>
            <a:r>
              <a:rPr lang="fr-FR" sz="2800" dirty="0" smtClean="0"/>
              <a:t>400</a:t>
            </a:r>
            <a:r>
              <a:rPr lang="fr-FR" sz="3200" dirty="0" smtClean="0"/>
              <a:t> points</a:t>
            </a:r>
          </a:p>
          <a:p>
            <a:pPr algn="ctr"/>
            <a:r>
              <a:rPr lang="fr-FR" sz="2000" dirty="0" smtClean="0"/>
              <a:t>27-28 juin</a:t>
            </a:r>
            <a:endParaRPr lang="fr-FR" sz="2000" dirty="0"/>
          </a:p>
        </p:txBody>
      </p:sp>
      <p:sp>
        <p:nvSpPr>
          <p:cNvPr id="7" name="ZoneTexte 6"/>
          <p:cNvSpPr txBox="1"/>
          <p:nvPr/>
        </p:nvSpPr>
        <p:spPr>
          <a:xfrm>
            <a:off x="2571736" y="4214818"/>
            <a:ext cx="40005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/>
              <a:t>Total : 800 points maximum</a:t>
            </a:r>
          </a:p>
          <a:p>
            <a:pPr algn="ctr"/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≥ 400 points : Diplôme obtenu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≥ 480 points : mention assez bien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≥ 560 points : mention bien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≥ 640 points : mention très bien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Diplôme National du brevet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28662" y="857232"/>
            <a:ext cx="72152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Maîtrise du socle commun</a:t>
            </a:r>
          </a:p>
          <a:p>
            <a:pPr algn="ctr"/>
            <a:r>
              <a:rPr lang="fr-FR" sz="2800" dirty="0" smtClean="0"/>
              <a:t>400 points – 8 composantes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14282" y="2714620"/>
            <a:ext cx="8715436" cy="722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fr-FR" sz="2800" b="1" i="1" dirty="0"/>
              <a:t> </a:t>
            </a:r>
            <a:endParaRPr lang="fr-FR" sz="2800" b="1" i="1" dirty="0" smtClean="0"/>
          </a:p>
        </p:txBody>
      </p:sp>
      <p:sp>
        <p:nvSpPr>
          <p:cNvPr id="10" name="Rectangle à coins arrondis 9"/>
          <p:cNvSpPr/>
          <p:nvPr/>
        </p:nvSpPr>
        <p:spPr>
          <a:xfrm>
            <a:off x="571472" y="2285992"/>
            <a:ext cx="2928958" cy="16430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Les langages</a:t>
            </a:r>
          </a:p>
          <a:p>
            <a:pPr algn="ctr"/>
            <a:r>
              <a:rPr lang="fr-FR" sz="2400" dirty="0" smtClean="0"/>
              <a:t>Comprendre et s’exprimer en utilisant : </a:t>
            </a:r>
            <a:endParaRPr lang="fr-FR" sz="2400" dirty="0"/>
          </a:p>
        </p:txBody>
      </p:sp>
      <p:sp>
        <p:nvSpPr>
          <p:cNvPr id="11" name="Rectangle 10"/>
          <p:cNvSpPr/>
          <p:nvPr/>
        </p:nvSpPr>
        <p:spPr>
          <a:xfrm>
            <a:off x="3714744" y="2214554"/>
            <a:ext cx="5286412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fr-FR" dirty="0" smtClean="0"/>
              <a:t>en utilisant la langue française à l’écrit et à l’oral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14744" y="2714620"/>
            <a:ext cx="5286412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fr-FR" dirty="0"/>
              <a:t>une langue étrangère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14744" y="3214686"/>
            <a:ext cx="5286412" cy="50006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fr-FR" dirty="0"/>
              <a:t>les langages mathématiques, scientifiques et informatiques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14744" y="3857628"/>
            <a:ext cx="5286412" cy="35719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80000"/>
              </a:lnSpc>
            </a:pPr>
            <a:r>
              <a:rPr lang="fr-FR" dirty="0"/>
              <a:t>les langages des arts et du corps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5720" y="4500570"/>
            <a:ext cx="8715436" cy="21431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Outils et méthodes pour apprendre.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Formation de la personne et du citoyen.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Systèmes naturels et techniques.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400" dirty="0"/>
              <a:t> Représentation du monde et activités humaines.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lipse 19"/>
          <p:cNvSpPr/>
          <p:nvPr/>
        </p:nvSpPr>
        <p:spPr>
          <a:xfrm>
            <a:off x="1357290" y="4786322"/>
            <a:ext cx="5857916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Diplôme National du brevet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28662" y="857232"/>
            <a:ext cx="721523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 smtClean="0"/>
              <a:t>Maîtrise du socle commun</a:t>
            </a:r>
          </a:p>
          <a:p>
            <a:pPr algn="ctr"/>
            <a:r>
              <a:rPr lang="fr-FR" sz="2800" dirty="0" smtClean="0"/>
              <a:t>400 points – 8 composantes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4000496" y="1928802"/>
            <a:ext cx="4572000" cy="243759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endParaRPr lang="fr-FR" sz="20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/>
              <a:t>     </a:t>
            </a:r>
            <a:r>
              <a:rPr lang="fr-FR" sz="2000" b="1" i="1" dirty="0" smtClean="0"/>
              <a:t>« Maîtrise insuffisante »	</a:t>
            </a:r>
            <a:r>
              <a:rPr lang="fr-FR" sz="2000" b="1" dirty="0" smtClean="0"/>
              <a:t> 10 pts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/>
              <a:t>     </a:t>
            </a:r>
            <a:r>
              <a:rPr lang="fr-FR" sz="2000" b="1" i="1" dirty="0" smtClean="0"/>
              <a:t>« Maîtrise fragile »		</a:t>
            </a:r>
            <a:r>
              <a:rPr lang="fr-FR" sz="2000" b="1" dirty="0" smtClean="0"/>
              <a:t> 25 pts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/>
              <a:t>     </a:t>
            </a:r>
            <a:r>
              <a:rPr lang="fr-FR" sz="2000" b="1" i="1" dirty="0" smtClean="0"/>
              <a:t>« Maîtrise satisfaisante »	</a:t>
            </a:r>
            <a:r>
              <a:rPr lang="fr-FR" sz="2000" b="1" dirty="0" smtClean="0"/>
              <a:t> 40 pts 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r>
              <a:rPr lang="fr-FR" sz="2000" b="1" dirty="0" smtClean="0"/>
              <a:t>     </a:t>
            </a:r>
            <a:r>
              <a:rPr lang="fr-FR" sz="2000" b="1" i="1" dirty="0" smtClean="0"/>
              <a:t>« Très bonne maîtrise »	</a:t>
            </a:r>
            <a:r>
              <a:rPr lang="fr-FR" sz="2000" b="1" dirty="0" smtClean="0"/>
              <a:t> 50 pts 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</a:pPr>
            <a:endParaRPr lang="fr-FR" sz="2000" b="1" dirty="0" smtClean="0"/>
          </a:p>
        </p:txBody>
      </p:sp>
      <p:sp>
        <p:nvSpPr>
          <p:cNvPr id="18" name="Rectangle à coins arrondis 17"/>
          <p:cNvSpPr/>
          <p:nvPr/>
        </p:nvSpPr>
        <p:spPr>
          <a:xfrm>
            <a:off x="571472" y="2285992"/>
            <a:ext cx="2928958" cy="164307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En fin d’année</a:t>
            </a:r>
          </a:p>
          <a:p>
            <a:pPr algn="ctr"/>
            <a:r>
              <a:rPr lang="fr-FR" sz="2400" b="1" i="1" dirty="0" smtClean="0"/>
              <a:t>Bilan des acquis par les enseignants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928794" y="5072074"/>
            <a:ext cx="5357850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</a:pPr>
            <a:r>
              <a:rPr lang="fr-FR" b="1" dirty="0" smtClean="0"/>
              <a:t>enseignements facultatifs  : </a:t>
            </a:r>
            <a:r>
              <a:rPr lang="fr-FR" dirty="0" smtClean="0"/>
              <a:t>latin ou chorale</a:t>
            </a:r>
          </a:p>
          <a:p>
            <a:pPr algn="just">
              <a:lnSpc>
                <a:spcPct val="80000"/>
              </a:lnSpc>
            </a:pPr>
            <a:endParaRPr lang="fr-FR" b="1" dirty="0" smtClean="0"/>
          </a:p>
          <a:p>
            <a:pPr algn="just">
              <a:lnSpc>
                <a:spcPct val="80000"/>
              </a:lnSpc>
            </a:pPr>
            <a:r>
              <a:rPr lang="fr-FR" dirty="0" smtClean="0"/>
              <a:t> +</a:t>
            </a:r>
            <a:r>
              <a:rPr lang="fr-FR" b="1" dirty="0" smtClean="0"/>
              <a:t>10 pts</a:t>
            </a:r>
            <a:r>
              <a:rPr lang="fr-FR" dirty="0" smtClean="0"/>
              <a:t> si les objectifs d’apprentissages sont atteints</a:t>
            </a:r>
          </a:p>
          <a:p>
            <a:pPr algn="just">
              <a:lnSpc>
                <a:spcPct val="80000"/>
              </a:lnSpc>
            </a:pPr>
            <a:r>
              <a:rPr lang="fr-FR" dirty="0" smtClean="0"/>
              <a:t>+ </a:t>
            </a:r>
            <a:r>
              <a:rPr lang="fr-FR" b="1" dirty="0" smtClean="0"/>
              <a:t>20 pts</a:t>
            </a:r>
            <a:r>
              <a:rPr lang="fr-FR" dirty="0" smtClean="0"/>
              <a:t> s’ils sont dépassés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llipse 19"/>
          <p:cNvSpPr/>
          <p:nvPr/>
        </p:nvSpPr>
        <p:spPr>
          <a:xfrm>
            <a:off x="1142976" y="4857760"/>
            <a:ext cx="6357982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Diplôme National du brevet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28662" y="857232"/>
            <a:ext cx="7215238" cy="78581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/>
              <a:t>Examen final</a:t>
            </a:r>
          </a:p>
          <a:p>
            <a:pPr algn="ctr"/>
            <a:r>
              <a:rPr lang="fr-FR" sz="2800" dirty="0"/>
              <a:t>400 points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428596" y="1928802"/>
            <a:ext cx="3643338" cy="12858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Français</a:t>
            </a:r>
          </a:p>
          <a:p>
            <a:pPr algn="ctr"/>
            <a:r>
              <a:rPr lang="fr-FR" sz="2400" b="1" i="1" dirty="0" smtClean="0"/>
              <a:t>3h</a:t>
            </a:r>
          </a:p>
          <a:p>
            <a:pPr algn="ctr"/>
            <a:r>
              <a:rPr lang="fr-FR" sz="2400" b="1" i="1" dirty="0" smtClean="0"/>
              <a:t>100 points</a:t>
            </a:r>
            <a:endParaRPr lang="fr-FR" sz="2400" dirty="0"/>
          </a:p>
        </p:txBody>
      </p:sp>
      <p:sp>
        <p:nvSpPr>
          <p:cNvPr id="19" name="Rectangle 18"/>
          <p:cNvSpPr/>
          <p:nvPr/>
        </p:nvSpPr>
        <p:spPr>
          <a:xfrm>
            <a:off x="1928794" y="5072074"/>
            <a:ext cx="53578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sz="2400" b="1" i="1" dirty="0">
                <a:solidFill>
                  <a:schemeClr val="lt1"/>
                </a:solidFill>
              </a:rPr>
              <a:t>ORAL : 100 </a:t>
            </a:r>
            <a:r>
              <a:rPr lang="fr-FR" sz="2400" b="1" i="1" dirty="0" smtClean="0">
                <a:solidFill>
                  <a:schemeClr val="lt1"/>
                </a:solidFill>
              </a:rPr>
              <a:t>points</a:t>
            </a:r>
          </a:p>
          <a:p>
            <a:pPr algn="just">
              <a:lnSpc>
                <a:spcPct val="80000"/>
              </a:lnSpc>
            </a:pPr>
            <a:endParaRPr lang="fr-FR" sz="2400" b="1" i="1" dirty="0">
              <a:solidFill>
                <a:schemeClr val="lt1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fr-FR" sz="2400" b="1" i="1" dirty="0" smtClean="0">
                <a:solidFill>
                  <a:schemeClr val="lt1"/>
                </a:solidFill>
              </a:rPr>
              <a:t>Maîtrise de l’expression orale : 50 points</a:t>
            </a:r>
          </a:p>
          <a:p>
            <a:pPr algn="just">
              <a:lnSpc>
                <a:spcPct val="80000"/>
              </a:lnSpc>
              <a:buFontTx/>
              <a:buChar char="-"/>
            </a:pPr>
            <a:r>
              <a:rPr lang="fr-FR" sz="2400" b="1" i="1" dirty="0" smtClean="0">
                <a:solidFill>
                  <a:schemeClr val="lt1"/>
                </a:solidFill>
              </a:rPr>
              <a:t> Maîtrise du sujet présenté : 50 points</a:t>
            </a:r>
            <a:endParaRPr lang="fr-FR" sz="2400" b="1" i="1" dirty="0">
              <a:solidFill>
                <a:schemeClr val="lt1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fr-FR" sz="2400" b="1" i="1" dirty="0">
                <a:solidFill>
                  <a:schemeClr val="lt1"/>
                </a:solidFill>
              </a:rPr>
              <a:t> 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28596" y="3429000"/>
            <a:ext cx="3643338" cy="12858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Histoire-Géographie-EMC</a:t>
            </a:r>
          </a:p>
          <a:p>
            <a:pPr algn="ctr"/>
            <a:r>
              <a:rPr lang="fr-FR" sz="2400" b="1" i="1" dirty="0"/>
              <a:t>2</a:t>
            </a:r>
            <a:r>
              <a:rPr lang="fr-FR" sz="2400" b="1" i="1" dirty="0" smtClean="0"/>
              <a:t>h</a:t>
            </a:r>
          </a:p>
          <a:p>
            <a:pPr algn="ctr"/>
            <a:r>
              <a:rPr lang="fr-FR" sz="2400" b="1" i="1" dirty="0" smtClean="0"/>
              <a:t>50 points</a:t>
            </a:r>
            <a:endParaRPr lang="fr-FR" sz="2400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4500562" y="1928802"/>
            <a:ext cx="3643338" cy="12858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Mathématiques</a:t>
            </a:r>
          </a:p>
          <a:p>
            <a:pPr algn="ctr"/>
            <a:r>
              <a:rPr lang="fr-FR" sz="2400" b="1" i="1" dirty="0"/>
              <a:t>2</a:t>
            </a:r>
            <a:r>
              <a:rPr lang="fr-FR" sz="2400" b="1" i="1" dirty="0" smtClean="0"/>
              <a:t>h</a:t>
            </a:r>
          </a:p>
          <a:p>
            <a:pPr algn="ctr"/>
            <a:r>
              <a:rPr lang="fr-FR" sz="2400" b="1" i="1" dirty="0" smtClean="0"/>
              <a:t>100 points</a:t>
            </a:r>
            <a:endParaRPr lang="fr-FR" sz="2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500562" y="3429000"/>
            <a:ext cx="3643338" cy="128588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/>
              <a:t>Sciences</a:t>
            </a:r>
          </a:p>
          <a:p>
            <a:pPr algn="ctr"/>
            <a:r>
              <a:rPr lang="fr-FR" sz="2400" b="1" i="1" dirty="0" smtClean="0"/>
              <a:t>1h</a:t>
            </a:r>
          </a:p>
          <a:p>
            <a:pPr algn="ctr"/>
            <a:r>
              <a:rPr lang="fr-FR" sz="2400" b="1" i="1" dirty="0" smtClean="0"/>
              <a:t>50 points</a:t>
            </a:r>
            <a:endParaRPr lang="fr-FR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Epreuve orale : 100 points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fr-FR" dirty="0" smtClean="0">
                <a:solidFill>
                  <a:schemeClr val="tx1"/>
                </a:solidFill>
              </a:rPr>
              <a:t>Elle porte sur: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l'histoire des arts </a:t>
            </a:r>
          </a:p>
          <a:p>
            <a:pPr algn="just"/>
            <a:r>
              <a:rPr lang="fr-FR" dirty="0" smtClean="0">
                <a:solidFill>
                  <a:schemeClr val="tx1"/>
                </a:solidFill>
              </a:rPr>
              <a:t>les parcours: Avenir, citoyen, parcours éducatif de santé ou d'éducation artistique et culturelle.</a:t>
            </a:r>
          </a:p>
          <a:p>
            <a:pPr algn="just"/>
            <a:endParaRPr lang="fr-FR" dirty="0"/>
          </a:p>
          <a:p>
            <a:pPr algn="just"/>
            <a:r>
              <a:rPr lang="fr-FR" dirty="0">
                <a:latin typeface="Tw Cen MT" pitchFamily="34" charset="0"/>
              </a:rPr>
              <a:t>L’épreuve se déroule devant un jury composé de 2 enseignants, en 2 temps:</a:t>
            </a:r>
          </a:p>
          <a:p>
            <a:pPr algn="just">
              <a:buFont typeface="Arial" charset="0"/>
              <a:buChar char="•"/>
            </a:pPr>
            <a:r>
              <a:rPr lang="fr-FR" dirty="0" smtClean="0">
                <a:latin typeface="Tw Cen MT" pitchFamily="34" charset="0"/>
              </a:rPr>
              <a:t>Un </a:t>
            </a:r>
            <a:r>
              <a:rPr lang="fr-FR" dirty="0">
                <a:latin typeface="Tw Cen MT" pitchFamily="34" charset="0"/>
              </a:rPr>
              <a:t>exposé de 5 minutes </a:t>
            </a:r>
            <a:r>
              <a:rPr lang="fr-FR" dirty="0" smtClean="0">
                <a:latin typeface="Tw Cen MT" pitchFamily="34" charset="0"/>
              </a:rPr>
              <a:t>ou </a:t>
            </a:r>
            <a:r>
              <a:rPr lang="fr-FR" dirty="0">
                <a:latin typeface="Tw Cen MT" pitchFamily="34" charset="0"/>
              </a:rPr>
              <a:t>10 minutes si </a:t>
            </a:r>
            <a:r>
              <a:rPr lang="fr-FR" dirty="0" smtClean="0">
                <a:latin typeface="Tw Cen MT" pitchFamily="34" charset="0"/>
              </a:rPr>
              <a:t>équipe </a:t>
            </a:r>
            <a:r>
              <a:rPr lang="fr-FR" dirty="0">
                <a:latin typeface="Tw Cen MT" pitchFamily="34" charset="0"/>
              </a:rPr>
              <a:t>de </a:t>
            </a:r>
            <a:r>
              <a:rPr lang="fr-FR" dirty="0" smtClean="0">
                <a:latin typeface="Tw Cen MT" pitchFamily="34" charset="0"/>
              </a:rPr>
              <a:t>2/3 élèves.</a:t>
            </a:r>
            <a:endParaRPr lang="fr-FR" dirty="0">
              <a:latin typeface="Tw Cen MT" pitchFamily="34" charset="0"/>
            </a:endParaRPr>
          </a:p>
          <a:p>
            <a:pPr algn="just">
              <a:buFont typeface="Arial" charset="0"/>
              <a:buChar char="•"/>
            </a:pPr>
            <a:r>
              <a:rPr lang="fr-FR" dirty="0">
                <a:latin typeface="Tw Cen MT" pitchFamily="34" charset="0"/>
              </a:rPr>
              <a:t>Un entretien avec le jury de 10 minutes pour un candidat individuel ou 15 minutes pour un groupe.</a:t>
            </a:r>
          </a:p>
          <a:p>
            <a:pPr algn="just"/>
            <a:endParaRPr lang="fr-FR" dirty="0" smtClean="0">
              <a:solidFill>
                <a:schemeClr val="tx1"/>
              </a:solidFill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320</Words>
  <Application>Microsoft Office PowerPoint</Application>
  <PresentationFormat>Affichage à l'écran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Réunion d’information  « après la troisième »</vt:lpstr>
      <vt:lpstr>Modalité d’attribution du DNB Diplôme National du brevet</vt:lpstr>
      <vt:lpstr>Diplôme National du brevet</vt:lpstr>
      <vt:lpstr>Diplôme National du brevet</vt:lpstr>
      <vt:lpstr>Diplôme National du brevet</vt:lpstr>
      <vt:lpstr>Epreuve orale : 100 points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Alexandre</dc:creator>
  <cp:lastModifiedBy>princ-adj</cp:lastModifiedBy>
  <cp:revision>15</cp:revision>
  <dcterms:created xsi:type="dcterms:W3CDTF">2019-02-05T08:46:37Z</dcterms:created>
  <dcterms:modified xsi:type="dcterms:W3CDTF">2019-02-13T10:20:00Z</dcterms:modified>
</cp:coreProperties>
</file>