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22"/>
  </p:notesMasterIdLst>
  <p:handoutMasterIdLst>
    <p:handoutMasterId r:id="rId23"/>
  </p:handoutMasterIdLst>
  <p:sldIdLst>
    <p:sldId id="338" r:id="rId5"/>
    <p:sldId id="331" r:id="rId6"/>
    <p:sldId id="341" r:id="rId7"/>
    <p:sldId id="339" r:id="rId8"/>
    <p:sldId id="340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50" r:id="rId17"/>
    <p:sldId id="349" r:id="rId18"/>
    <p:sldId id="351" r:id="rId19"/>
    <p:sldId id="353" r:id="rId20"/>
    <p:sldId id="354" r:id="rId21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MINISTÈRIEL" id="{0B896E98-F45E-4768-8620-EDDF394BE181}">
          <p14:sldIdLst>
            <p14:sldId id="338"/>
            <p14:sldId id="331"/>
            <p14:sldId id="341"/>
            <p14:sldId id="339"/>
            <p14:sldId id="340"/>
            <p14:sldId id="342"/>
            <p14:sldId id="343"/>
            <p14:sldId id="344"/>
            <p14:sldId id="345"/>
            <p14:sldId id="346"/>
            <p14:sldId id="347"/>
            <p14:sldId id="348"/>
            <p14:sldId id="350"/>
            <p14:sldId id="349"/>
            <p14:sldId id="351"/>
            <p14:sldId id="353"/>
            <p14:sldId id="354"/>
          </p14:sldIdLst>
        </p14:section>
        <p14:section name="MÉTHODOLOGIE" id="{EB03BDE6-D677-4574-A7BF-9721F91BDEB8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 autoAdjust="0"/>
    <p:restoredTop sz="94660" autoAdjust="0"/>
  </p:normalViewPr>
  <p:slideViewPr>
    <p:cSldViewPr showGuides="1">
      <p:cViewPr varScale="1">
        <p:scale>
          <a:sx n="147" d="100"/>
          <a:sy n="147" d="100"/>
        </p:scale>
        <p:origin x="-510" y="-102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19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2A172-8EE3-43D5-B033-90738B1D3CDD}" type="datetimeFigureOut">
              <a:rPr lang="fr-FR" smtClean="0"/>
              <a:pPr/>
              <a:t>15/01/2021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50B35-EA6C-4FC8-8043-F4234646547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68691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15/01/2021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428822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712628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564055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5F11BA-5F4C-4B78-BC87-EB468F69794C}" type="datetime1">
              <a:rPr lang="fr-FR" smtClean="0"/>
              <a:pPr/>
              <a:t>15/01/2021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00" y="-260217"/>
            <a:ext cx="6480720" cy="364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2610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latin typeface="Marianne" panose="02000000000000000000" pitchFamily="50" charset="0"/>
              </a:defRPr>
            </a:lvl1pPr>
          </a:lstStyle>
          <a:p>
            <a:pPr algn="r"/>
            <a:fld id="{B0D3E68B-4603-48B1-9BD0-1CB2EEFE6A71}" type="datetime1">
              <a:rPr lang="fr-FR" cap="all" smtClean="0"/>
              <a:pPr algn="r"/>
              <a:t>15/01/2021</a:t>
            </a:fld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>
          <a:xfrm>
            <a:off x="395536" y="4803998"/>
            <a:ext cx="5759984" cy="339502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r>
              <a:rPr lang="fr-FR" smtClean="0"/>
              <a:t>Conseil d’administration du 12 novembre 2020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latin typeface="Marianne" panose="02000000000000000000" pitchFamily="50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5536" y="2346046"/>
            <a:ext cx="8388464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95536" y="4783500"/>
            <a:ext cx="8388464" cy="90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 userDrawn="1"/>
        </p:nvSpPr>
        <p:spPr>
          <a:xfrm>
            <a:off x="9792295" y="1413013"/>
            <a:ext cx="2611948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fr-FR" b="1" dirty="0" smtClean="0">
                <a:latin typeface="Marianne" panose="02000000000000000000" pitchFamily="50" charset="0"/>
              </a:rPr>
              <a:t>Nom de l’établissement</a:t>
            </a:r>
          </a:p>
          <a:p>
            <a:pPr>
              <a:lnSpc>
                <a:spcPts val="2200"/>
              </a:lnSpc>
            </a:pPr>
            <a:r>
              <a:rPr lang="fr-FR" b="1" dirty="0" smtClean="0">
                <a:latin typeface="Marianne" panose="02000000000000000000" pitchFamily="50" charset="0"/>
              </a:rPr>
              <a:t>Ville</a:t>
            </a:r>
            <a:endParaRPr lang="fr-FR" b="1" dirty="0">
              <a:latin typeface="Marianne" panose="02000000000000000000" pitchFamily="50" charset="0"/>
            </a:endParaRPr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9630656" y="1452199"/>
            <a:ext cx="0" cy="5456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45" y="-125883"/>
            <a:ext cx="2735816" cy="153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3904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23528" y="1131590"/>
            <a:ext cx="8460471" cy="504056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C2705C05-C725-4AD4-A193-67B8066E9D03}" type="datetime1">
              <a:rPr lang="fr-FR" cap="all" smtClean="0"/>
              <a:pPr algn="r"/>
              <a:t>15/01/2021</a:t>
            </a:fld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Conseil d’administration du 12 novembre 2020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03520" y="1896616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1641030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059582"/>
            <a:ext cx="9144000" cy="4084818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23528" y="736200"/>
            <a:ext cx="8440143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66D3E53D-3483-4F6E-9ED8-826CE62DEF08}" type="datetime1">
              <a:rPr lang="fr-FR" cap="all" smtClean="0"/>
              <a:pPr algn="r"/>
              <a:t>15/01/2021</a:t>
            </a:fld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323528" y="4783500"/>
            <a:ext cx="5831992" cy="360000"/>
          </a:xfrm>
        </p:spPr>
        <p:txBody>
          <a:bodyPr/>
          <a:lstStyle/>
          <a:p>
            <a:r>
              <a:rPr lang="fr-FR" smtClean="0"/>
              <a:t>Conseil d’administration du 12 novembre 2020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08596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23528" y="900000"/>
            <a:ext cx="8460471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fld id="{79210B5C-0549-4F94-8A91-6F0120726D43}" type="datetime1">
              <a:rPr lang="fr-FR" cap="all" smtClean="0"/>
              <a:pPr algn="r"/>
              <a:t>15/01/2021</a:t>
            </a:fld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Conseil d’administration du 12 novembre 2020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 baseline="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 smtClean="0"/>
              <a:t>Sous-titre 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7" y="1836000"/>
            <a:ext cx="2556471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293763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xmlns="" val="3840454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17286-1752-4E03-976E-40F66728290E}" type="datetime1">
              <a:rPr lang="fr-FR" smtClean="0"/>
              <a:pPr/>
              <a:t>15/01/2021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Conseil d’administration du 12 novembre 2020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D9EB-9A03-4B19-B459-1817FBC2C8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36647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-172944"/>
            <a:ext cx="2307122" cy="1297756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23528" y="900000"/>
            <a:ext cx="8460471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19602" y="1834885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pPr algn="r"/>
            <a:fld id="{E1EC710C-8C37-4FFE-B954-140B744554CA}" type="datetime1">
              <a:rPr lang="fr-FR" cap="all" smtClean="0"/>
              <a:pPr algn="r"/>
              <a:t>15/01/2021</a:t>
            </a:fld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19602" y="4783500"/>
            <a:ext cx="5835918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smtClean="0"/>
              <a:t>Conseil d’administration du 12 novembre 2020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19602" y="4783500"/>
            <a:ext cx="8464398" cy="90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813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4826"/>
            <a:ext cx="2730687" cy="2310756"/>
          </a:xfrm>
          <a:prstGeom prst="rect">
            <a:avLst/>
          </a:prstGeom>
        </p:spPr>
      </p:pic>
      <p:cxnSp>
        <p:nvCxnSpPr>
          <p:cNvPr id="29" name="Connecteur droit 28"/>
          <p:cNvCxnSpPr/>
          <p:nvPr/>
        </p:nvCxnSpPr>
        <p:spPr>
          <a:xfrm>
            <a:off x="4598222" y="1095570"/>
            <a:ext cx="0" cy="4092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Fourier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94530"/>
            <a:ext cx="2478818" cy="2047000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319602" y="3618127"/>
            <a:ext cx="6211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Présentation des lycées d’Auxerre – filière générale et technologique  </a:t>
            </a:r>
            <a:endParaRPr lang="fr-FR" sz="2400" b="1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26BE-5F39-4120-A9C9-36B590F03924}" type="datetime1">
              <a:rPr lang="fr-FR" smtClean="0"/>
              <a:pPr/>
              <a:t>15/01/2021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7D9EB-9A03-4B19-B459-1817FBC2C8CF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1437" y="1876425"/>
            <a:ext cx="138112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137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0D3E68B-4603-48B1-9BD0-1CB2EEFE6A71}" type="datetime1">
              <a:rPr lang="fr-FR" cap="all" smtClean="0"/>
              <a:pPr algn="r"/>
              <a:t>15/01/2021</a:t>
            </a:fld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411760" y="48351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…Auquel s’ajoutent des enseignements de spécialité…</a:t>
            </a:r>
            <a:endParaRPr lang="fr-FR" b="1" u="sng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8107712"/>
              </p:ext>
            </p:extLst>
          </p:nvPr>
        </p:nvGraphicFramePr>
        <p:xfrm>
          <a:off x="352074" y="915566"/>
          <a:ext cx="6586926" cy="3286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3463"/>
                <a:gridCol w="358695"/>
                <a:gridCol w="2934768"/>
              </a:tblGrid>
              <a:tr h="29528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Lycée J-Amyot</a:t>
                      </a:r>
                      <a:endParaRPr lang="fr-FR" sz="1800" dirty="0"/>
                    </a:p>
                  </a:txBody>
                  <a:tcPr marL="91437" marR="91437" marT="45727" marB="45727" anchor="ctr" anchorCtr="1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Lycée J-J-Fourier</a:t>
                      </a:r>
                      <a:endParaRPr lang="fr-FR" sz="1800" dirty="0"/>
                    </a:p>
                  </a:txBody>
                  <a:tcPr marL="91437" marR="91437" marT="45727" marB="45727" anchor="ctr" anchorCtr="1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92494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50" b="1" baseline="0" dirty="0" smtClean="0"/>
                        <a:t>Histoire, géographie, géopolitique et sc. politique</a:t>
                      </a:r>
                      <a:r>
                        <a:rPr lang="fr-FR" sz="1400" b="1" baseline="0" dirty="0" smtClean="0"/>
                        <a:t> </a:t>
                      </a:r>
                      <a:endParaRPr lang="fr-FR" sz="1400" b="1" dirty="0"/>
                    </a:p>
                  </a:txBody>
                  <a:tcPr marL="91437" marR="91437" marT="45727" marB="45727" anchor="ctr" anchorCtr="1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7203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50" b="1" dirty="0" smtClean="0"/>
                        <a:t>Mathématiques</a:t>
                      </a:r>
                      <a:endParaRPr lang="fr-FR" sz="1050" b="1" dirty="0"/>
                    </a:p>
                  </a:txBody>
                  <a:tcPr marL="91437" marR="91437" marT="45727" marB="45727" anchor="ctr" anchorCtr="1"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7203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50" b="1" dirty="0" smtClean="0"/>
                        <a:t>Sciences de la vie et de la terre</a:t>
                      </a:r>
                      <a:endParaRPr lang="fr-FR" sz="1050" b="1" dirty="0"/>
                    </a:p>
                  </a:txBody>
                  <a:tcPr marL="91437" marR="91437" marT="45727" marB="45727" anchor="ctr" anchorCtr="1"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7203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50" b="1" dirty="0" smtClean="0"/>
                        <a:t>Physique-chimie</a:t>
                      </a:r>
                      <a:endParaRPr lang="fr-FR" sz="1050" b="1" dirty="0"/>
                    </a:p>
                  </a:txBody>
                  <a:tcPr marL="91437" marR="91437" marT="45727" marB="45727" anchor="ctr" anchorCtr="1"/>
                </a:tc>
                <a:tc h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7203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50" b="1" dirty="0" smtClean="0"/>
                        <a:t>Sciences</a:t>
                      </a:r>
                      <a:r>
                        <a:rPr lang="fr-FR" sz="1050" b="1" baseline="0" dirty="0" smtClean="0"/>
                        <a:t> économiques et sociales</a:t>
                      </a:r>
                      <a:endParaRPr lang="fr-FR" sz="1050" b="1" dirty="0"/>
                    </a:p>
                  </a:txBody>
                  <a:tcPr marL="91437" marR="91437" marT="45727" marB="45727" anchor="ctr" anchorCtr="1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7203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50" b="1" dirty="0" smtClean="0"/>
                        <a:t> Humanités, Littérature, philosophie</a:t>
                      </a:r>
                      <a:endParaRPr lang="fr-FR" sz="1050" b="1" dirty="0"/>
                    </a:p>
                  </a:txBody>
                  <a:tcPr marL="91437" marR="91437" marT="45727" marB="45727" anchor="ctr" anchorCtr="1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7203">
                <a:tc gridSpan="2">
                  <a:txBody>
                    <a:bodyPr/>
                    <a:lstStyle/>
                    <a:p>
                      <a:pPr algn="ctr"/>
                      <a:endParaRPr lang="fr-FR" sz="1050" b="1" dirty="0"/>
                    </a:p>
                  </a:txBody>
                  <a:tcPr marL="91437" marR="91437" marT="45727" marB="45727"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marL="91437" marR="91437" marT="45727" marB="4572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 smtClean="0"/>
                        <a:t>Sciences</a:t>
                      </a:r>
                      <a:r>
                        <a:rPr lang="fr-FR" sz="1050" b="1" baseline="0" dirty="0" smtClean="0"/>
                        <a:t> de l’ingénieur</a:t>
                      </a:r>
                      <a:endParaRPr lang="fr-FR" sz="1050" b="1" dirty="0"/>
                    </a:p>
                  </a:txBody>
                  <a:tcPr marL="91437" marR="91437" marT="45727" marB="45727" anchor="ctr" anchorCtr="1"/>
                </a:tc>
              </a:tr>
              <a:tr h="267404">
                <a:tc gridSpan="2">
                  <a:txBody>
                    <a:bodyPr/>
                    <a:lstStyle/>
                    <a:p>
                      <a:pPr algn="ctr"/>
                      <a:r>
                        <a:rPr lang="fr-FR" sz="1050" b="1" dirty="0" smtClean="0"/>
                        <a:t>Langues,</a:t>
                      </a:r>
                      <a:r>
                        <a:rPr lang="fr-FR" sz="1050" b="1" baseline="0" dirty="0" smtClean="0"/>
                        <a:t> littérature et cultures étrangères (anglais)</a:t>
                      </a:r>
                      <a:endParaRPr lang="fr-FR" sz="1050" b="1" dirty="0"/>
                    </a:p>
                  </a:txBody>
                  <a:tcPr marL="91437" marR="91437" marT="45727" marB="45727"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 marL="91437" marR="91437" marT="45727" marB="4572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 smtClean="0">
                          <a:solidFill>
                            <a:srgbClr val="FF0000"/>
                          </a:solidFill>
                        </a:rPr>
                        <a:t>mutualisation</a:t>
                      </a:r>
                      <a:endParaRPr lang="fr-FR" sz="105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7" marR="91437" marT="45727" marB="45727" anchor="ctr" anchorCtr="1"/>
                </a:tc>
              </a:tr>
              <a:tr h="267404">
                <a:tc gridSpan="2">
                  <a:txBody>
                    <a:bodyPr/>
                    <a:lstStyle/>
                    <a:p>
                      <a:pPr algn="ctr"/>
                      <a:r>
                        <a:rPr lang="fr-FR" sz="1050" b="1" dirty="0" smtClean="0">
                          <a:solidFill>
                            <a:srgbClr val="FF0000"/>
                          </a:solidFill>
                        </a:rPr>
                        <a:t>mutualisation</a:t>
                      </a:r>
                      <a:endParaRPr lang="fr-FR" sz="105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7" marR="91437" marT="45727" marB="45727"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marL="91437" marR="91437" marT="45727" marB="4572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 smtClean="0"/>
                        <a:t>Numérique et sciences</a:t>
                      </a:r>
                      <a:r>
                        <a:rPr lang="fr-FR" sz="1050" b="1" baseline="0" dirty="0" smtClean="0"/>
                        <a:t> informatiques</a:t>
                      </a:r>
                      <a:endParaRPr lang="fr-FR" sz="1050" b="1" dirty="0"/>
                    </a:p>
                  </a:txBody>
                  <a:tcPr marL="91437" marR="91437" marT="45727" marB="45727" anchor="ctr" anchorCtr="1"/>
                </a:tc>
              </a:tr>
              <a:tr h="267404">
                <a:tc gridSpan="2">
                  <a:txBody>
                    <a:bodyPr/>
                    <a:lstStyle/>
                    <a:p>
                      <a:pPr algn="ctr"/>
                      <a:r>
                        <a:rPr lang="fr-FR" sz="1050" b="1" dirty="0" smtClean="0"/>
                        <a:t>Langues et</a:t>
                      </a:r>
                      <a:r>
                        <a:rPr lang="fr-FR" sz="1050" b="1" baseline="0" dirty="0" smtClean="0"/>
                        <a:t> cultures de l’Antiquité (latin)</a:t>
                      </a:r>
                      <a:endParaRPr lang="fr-FR" sz="1050" b="1" dirty="0"/>
                    </a:p>
                  </a:txBody>
                  <a:tcPr marL="91437" marR="91437" marT="45727" marB="45727"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 marL="91437" marR="91437" marT="45727" marB="4572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 smtClean="0">
                          <a:solidFill>
                            <a:srgbClr val="FF0000"/>
                          </a:solidFill>
                        </a:rPr>
                        <a:t>mutualisation</a:t>
                      </a:r>
                      <a:endParaRPr lang="fr-FR" sz="105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7" marR="91437" marT="45727" marB="45727" anchor="ctr" anchorCtr="1"/>
                </a:tc>
              </a:tr>
              <a:tr h="26737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050" b="1" dirty="0" smtClean="0"/>
                        <a:t>Arts:</a:t>
                      </a:r>
                      <a:r>
                        <a:rPr lang="fr-FR" sz="1050" b="1" baseline="0" dirty="0" smtClean="0"/>
                        <a:t>       Arts plastiques   OU  Musique</a:t>
                      </a:r>
                      <a:endParaRPr lang="fr-FR" sz="1050" b="1" dirty="0"/>
                    </a:p>
                  </a:txBody>
                  <a:tcPr marL="91437" marR="91437" marT="45727" marB="45727"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marL="91437" marR="91437" marT="45727" marB="45727" anchor="ctr" anchorCtr="1"/>
                </a:tc>
                <a:tc>
                  <a:txBody>
                    <a:bodyPr/>
                    <a:lstStyle/>
                    <a:p>
                      <a:endParaRPr lang="fr-FR" sz="1400" b="1" dirty="0"/>
                    </a:p>
                  </a:txBody>
                  <a:tcPr marL="91437" marR="91437" marT="45727" marB="45727" anchor="ctr" anchorCtr="1"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7020272" y="915566"/>
            <a:ext cx="2016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/>
              <a:t>L’élève doit choisir une combinaison de  3 enseignements en 1</a:t>
            </a:r>
            <a:r>
              <a:rPr lang="fr-FR" sz="1400" baseline="30000" dirty="0" smtClean="0"/>
              <a:t>ère</a:t>
            </a:r>
            <a:r>
              <a:rPr lang="fr-FR" sz="1400" dirty="0" smtClean="0"/>
              <a:t> et doit en poursuivre 2 en terminale. </a:t>
            </a:r>
          </a:p>
          <a:p>
            <a:pPr algn="just"/>
            <a:endParaRPr lang="fr-FR" sz="1400" dirty="0"/>
          </a:p>
          <a:p>
            <a:pPr algn="just"/>
            <a:r>
              <a:rPr lang="fr-FR" sz="1400" dirty="0" smtClean="0"/>
              <a:t>Il est important que ce choix soit éclairé par un projet post-bac.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xmlns="" val="3261779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0D3E68B-4603-48B1-9BD0-1CB2EEFE6A71}" type="datetime1">
              <a:rPr lang="fr-FR" cap="all" smtClean="0"/>
              <a:pPr algn="r"/>
              <a:t>15/01/2021</a:t>
            </a:fld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483768" y="483518"/>
            <a:ext cx="630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… l’élève a la possibilité de choisir des enseignements optionnels  </a:t>
            </a:r>
            <a:endParaRPr lang="fr-FR" b="1" u="sng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5311036"/>
              </p:ext>
            </p:extLst>
          </p:nvPr>
        </p:nvGraphicFramePr>
        <p:xfrm>
          <a:off x="1518000" y="1156236"/>
          <a:ext cx="6096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Lycée Jacques-Amyot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Lycée J-J-Fourier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0" dirty="0" smtClean="0"/>
                        <a:t>Première ET Terminale</a:t>
                      </a:r>
                      <a:endParaRPr lang="fr-FR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r>
                        <a:rPr lang="fr-FR" sz="1100" b="0" dirty="0" smtClean="0"/>
                        <a:t>Langue vivante C: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r-FR" sz="1100" b="0" dirty="0" smtClean="0"/>
                        <a:t>   </a:t>
                      </a:r>
                      <a:r>
                        <a:rPr lang="fr-FR" sz="1100" b="0" baseline="0" dirty="0" smtClean="0"/>
                        <a:t> </a:t>
                      </a:r>
                      <a:r>
                        <a:rPr lang="fr-FR" sz="1100" b="0" dirty="0" smtClean="0"/>
                        <a:t>Russe,</a:t>
                      </a:r>
                      <a:r>
                        <a:rPr lang="fr-FR" sz="1100" b="0" baseline="0" dirty="0" smtClean="0"/>
                        <a:t> italien</a:t>
                      </a:r>
                      <a:endParaRPr lang="fr-FR" sz="1100" b="0" dirty="0" smtClean="0"/>
                    </a:p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r>
                        <a:rPr lang="fr-FR" sz="1100" b="0" dirty="0" smtClean="0"/>
                        <a:t>Arts:</a:t>
                      </a:r>
                      <a:r>
                        <a:rPr lang="fr-FR" sz="1100" b="0" baseline="0" dirty="0" smtClean="0"/>
                        <a:t> Musique, arts plastiques</a:t>
                      </a:r>
                      <a:endParaRPr lang="fr-FR" sz="1100" b="0" dirty="0" smtClean="0"/>
                    </a:p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r>
                        <a:rPr lang="fr-FR" sz="1100" b="0" dirty="0" smtClean="0"/>
                        <a:t>Langues et cultures de</a:t>
                      </a:r>
                      <a:r>
                        <a:rPr lang="fr-FR" sz="1100" b="0" baseline="0" dirty="0" smtClean="0"/>
                        <a:t> l’Antiquité (latin et grec)</a:t>
                      </a:r>
                      <a:endParaRPr lang="fr-FR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Terminale 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r>
                        <a:rPr lang="fr-FR" sz="1200" dirty="0" smtClean="0"/>
                        <a:t>Maths complémentaires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r>
                        <a:rPr lang="fr-FR" sz="1200" dirty="0" smtClean="0"/>
                        <a:t>Maths</a:t>
                      </a:r>
                      <a:r>
                        <a:rPr lang="fr-FR" sz="1200" baseline="0" dirty="0" smtClean="0"/>
                        <a:t> expertes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r>
                        <a:rPr lang="fr-FR" sz="1200" baseline="0" dirty="0" smtClean="0"/>
                        <a:t>Droit et Grands Enjeux du Monde Contemporain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r>
                        <a:rPr lang="fr-FR" sz="1200" dirty="0" smtClean="0"/>
                        <a:t>Maths complémentaires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r>
                        <a:rPr lang="fr-FR" sz="1200" dirty="0" smtClean="0"/>
                        <a:t>Maths</a:t>
                      </a:r>
                      <a:r>
                        <a:rPr lang="fr-FR" sz="1200" baseline="0" dirty="0" smtClean="0"/>
                        <a:t> expertes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331640" y="3651870"/>
            <a:ext cx="6624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L’élève en choisit 1 en Première et jusqu’à 2 en terminale</a:t>
            </a:r>
          </a:p>
        </p:txBody>
      </p:sp>
    </p:spTree>
    <p:extLst>
      <p:ext uri="{BB962C8B-B14F-4D97-AF65-F5344CB8AC3E}">
        <p14:creationId xmlns:p14="http://schemas.microsoft.com/office/powerpoint/2010/main" xmlns="" val="114385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1702EE0-D991-4DB4-82D5-FC2A09F6F266}" type="datetime1">
              <a:rPr lang="fr-FR" cap="all" smtClean="0"/>
              <a:pPr algn="r"/>
              <a:t>15/01/2021</a:t>
            </a:fld>
            <a:endParaRPr lang="fr-FR" cap="all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76085" y="1635646"/>
            <a:ext cx="8388464" cy="2077200"/>
          </a:xfrm>
        </p:spPr>
        <p:txBody>
          <a:bodyPr/>
          <a:lstStyle/>
          <a:p>
            <a:r>
              <a:rPr lang="fr-FR" dirty="0" smtClean="0"/>
              <a:t>La classe de </a:t>
            </a:r>
            <a:r>
              <a:rPr lang="fr-FR" dirty="0" err="1" smtClean="0"/>
              <a:t>premiere</a:t>
            </a:r>
            <a:r>
              <a:rPr lang="fr-FR" dirty="0" smtClean="0"/>
              <a:t> et de terminale Technologique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26378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0D3E68B-4603-48B1-9BD0-1CB2EEFE6A71}" type="datetime1">
              <a:rPr lang="fr-FR" cap="all" smtClean="0"/>
              <a:pPr algn="r"/>
              <a:t>15/01/2021</a:t>
            </a:fld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39552" y="1347614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lycée J-J-Fourier propose quatre filières technologiques : </a:t>
            </a:r>
          </a:p>
          <a:p>
            <a:endParaRPr lang="fr-FR" dirty="0"/>
          </a:p>
          <a:p>
            <a:r>
              <a:rPr lang="fr-FR" dirty="0" smtClean="0"/>
              <a:t>STMG (sciences et technologie du management et de la gestion)</a:t>
            </a:r>
          </a:p>
          <a:p>
            <a:r>
              <a:rPr lang="fr-FR" dirty="0" smtClean="0"/>
              <a:t>ST2S (</a:t>
            </a:r>
            <a:r>
              <a:rPr lang="fr-FR" dirty="0"/>
              <a:t>sciences et technologie </a:t>
            </a:r>
            <a:r>
              <a:rPr lang="fr-FR" dirty="0" smtClean="0"/>
              <a:t>de la santé et du social)</a:t>
            </a:r>
          </a:p>
          <a:p>
            <a:r>
              <a:rPr lang="fr-FR" dirty="0" smtClean="0"/>
              <a:t>STL (</a:t>
            </a:r>
            <a:r>
              <a:rPr lang="fr-FR" dirty="0"/>
              <a:t>sciences et technologie </a:t>
            </a:r>
            <a:r>
              <a:rPr lang="fr-FR" dirty="0" smtClean="0"/>
              <a:t>de laboratoire)</a:t>
            </a:r>
          </a:p>
          <a:p>
            <a:r>
              <a:rPr lang="fr-FR" dirty="0" smtClean="0"/>
              <a:t>STI2D (</a:t>
            </a:r>
            <a:r>
              <a:rPr lang="fr-FR" dirty="0"/>
              <a:t>sciences et </a:t>
            </a:r>
            <a:r>
              <a:rPr lang="fr-FR" dirty="0" smtClean="0"/>
              <a:t>technologie industrielle développement durable)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050625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776765-61A0-408C-9B1C-C0D28CF6C967}" type="datetime1">
              <a:rPr lang="fr-FR" cap="all" smtClean="0"/>
              <a:pPr algn="r"/>
              <a:t>15/01/2021</a:t>
            </a:fld>
            <a:endParaRPr lang="fr-FR" cap="all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627784" y="555526"/>
            <a:ext cx="615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Le tronc commun … </a:t>
            </a:r>
            <a:endParaRPr lang="fr-FR" b="1" u="sng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5644757"/>
              </p:ext>
            </p:extLst>
          </p:nvPr>
        </p:nvGraphicFramePr>
        <p:xfrm>
          <a:off x="1518000" y="1131590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8016"/>
                <a:gridCol w="1512168"/>
                <a:gridCol w="1385816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Première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Terminale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Français 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Philosophie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</a:t>
                      </a:r>
                      <a:endParaRPr lang="fr-F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Histoire</a:t>
                      </a:r>
                      <a:r>
                        <a:rPr lang="fr-FR" sz="1600" baseline="0" dirty="0" smtClean="0"/>
                        <a:t> Géographie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1,5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1,5</a:t>
                      </a:r>
                      <a:endParaRPr lang="fr-F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Langue</a:t>
                      </a:r>
                      <a:r>
                        <a:rPr lang="fr-FR" sz="1600" baseline="0" dirty="0" smtClean="0"/>
                        <a:t> vivante A et B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</a:t>
                      </a:r>
                      <a:endParaRPr lang="fr-F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EPS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</a:t>
                      </a:r>
                      <a:endParaRPr lang="fr-F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Maths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</a:t>
                      </a:r>
                      <a:endParaRPr lang="fr-F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Enseignement</a:t>
                      </a:r>
                      <a:r>
                        <a:rPr lang="fr-FR" sz="1600" baseline="0" dirty="0" smtClean="0"/>
                        <a:t> moral et civique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0,5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0,5</a:t>
                      </a:r>
                      <a:endParaRPr lang="fr-FR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18434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0D3E68B-4603-48B1-9BD0-1CB2EEFE6A71}" type="datetime1">
              <a:rPr lang="fr-FR" cap="all" smtClean="0"/>
              <a:pPr algn="r"/>
              <a:t>15/01/2021</a:t>
            </a:fld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411760" y="48351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…Auquel s’ajoutent des enseignements de spécialité</a:t>
            </a:r>
            <a:endParaRPr lang="fr-FR" b="1" u="sng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1911732"/>
              </p:ext>
            </p:extLst>
          </p:nvPr>
        </p:nvGraphicFramePr>
        <p:xfrm>
          <a:off x="707079" y="987574"/>
          <a:ext cx="7753354" cy="3895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142"/>
                <a:gridCol w="3297067"/>
                <a:gridCol w="3056145"/>
              </a:tblGrid>
              <a:tr h="420901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Première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Terminale</a:t>
                      </a:r>
                      <a:endParaRPr lang="fr-FR" sz="1600" dirty="0"/>
                    </a:p>
                  </a:txBody>
                  <a:tcPr/>
                </a:tc>
              </a:tr>
              <a:tr h="420901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STMG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r>
                        <a:rPr lang="fr-FR" sz="1200" dirty="0" smtClean="0"/>
                        <a:t>Sciences</a:t>
                      </a:r>
                      <a:r>
                        <a:rPr lang="fr-FR" sz="1200" baseline="0" dirty="0" smtClean="0"/>
                        <a:t> de gestion et numérique (7h)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r>
                        <a:rPr lang="fr-FR" sz="1200" baseline="0" dirty="0" smtClean="0"/>
                        <a:t>Management (4h)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r>
                        <a:rPr lang="fr-FR" sz="1200" baseline="0" dirty="0" smtClean="0"/>
                        <a:t>Droit et économie (4h)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r>
                        <a:rPr lang="fr-FR" sz="1200" dirty="0" smtClean="0"/>
                        <a:t>Managemen</a:t>
                      </a:r>
                      <a:r>
                        <a:rPr lang="fr-FR" sz="1200" baseline="0" dirty="0" smtClean="0"/>
                        <a:t>t, sciences de gestion numérique avec un enseignement spécifique  (10h)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fr-FR" sz="1200" baseline="0" dirty="0" smtClean="0"/>
                        <a:t>Droit et économie (4h)</a:t>
                      </a:r>
                      <a:endParaRPr lang="fr-FR" sz="1200" dirty="0" smtClean="0"/>
                    </a:p>
                  </a:txBody>
                  <a:tcPr/>
                </a:tc>
              </a:tr>
              <a:tr h="958398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ST2S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fr-FR" sz="1200" dirty="0" smtClean="0"/>
                        <a:t>Physique-Chimie pou</a:t>
                      </a:r>
                      <a:r>
                        <a:rPr lang="fr-FR" sz="1200" baseline="0" dirty="0" smtClean="0"/>
                        <a:t>r la Santé (3h)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fr-FR" sz="1200" baseline="0" dirty="0" smtClean="0"/>
                        <a:t>Biologie Physiopathologie humaine (5h)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fr-FR" sz="1200" baseline="0" dirty="0" smtClean="0"/>
                        <a:t>Sciences et techniques sanitaires et sociales (7h)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fr-FR" sz="1200" baseline="0" dirty="0" smtClean="0"/>
                        <a:t>Chimie et Biologie Physiopathologie humaine (8h)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lang="fr-FR" sz="1200" baseline="0" dirty="0" smtClean="0"/>
                        <a:t>Sciences et techniques sanitaires et sociales (8h)</a:t>
                      </a:r>
                      <a:endParaRPr lang="fr-FR" sz="12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fr-FR" sz="1200" dirty="0"/>
                    </a:p>
                  </a:txBody>
                  <a:tcPr/>
                </a:tc>
              </a:tr>
              <a:tr h="420901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STL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r>
                        <a:rPr lang="fr-FR" sz="1200" dirty="0" smtClean="0"/>
                        <a:t>Physique-chimie</a:t>
                      </a:r>
                      <a:r>
                        <a:rPr lang="fr-FR" sz="1200" baseline="0" dirty="0" smtClean="0"/>
                        <a:t> et mathématiques (5h)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r>
                        <a:rPr lang="fr-FR" sz="1200" baseline="0" dirty="0" smtClean="0"/>
                        <a:t>Biochimie biologie (4h)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r>
                        <a:rPr lang="fr-FR" sz="1200" baseline="0" dirty="0" smtClean="0"/>
                        <a:t>Sciences physiques et chimie de laboratoire (9h)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r>
                        <a:rPr lang="fr-FR" sz="1200" dirty="0" smtClean="0"/>
                        <a:t>Physique-chimie</a:t>
                      </a:r>
                      <a:r>
                        <a:rPr lang="fr-FR" sz="1200" baseline="0" dirty="0" smtClean="0"/>
                        <a:t> et mathématiques (5h)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r>
                        <a:rPr lang="fr-FR" sz="1200" baseline="0" dirty="0" smtClean="0"/>
                        <a:t>Sciences physiques et chimie de laboratoire (13h)</a:t>
                      </a:r>
                      <a:endParaRPr lang="fr-FR" sz="1200" dirty="0" smtClean="0"/>
                    </a:p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endParaRPr lang="fr-FR" sz="1200" dirty="0"/>
                    </a:p>
                  </a:txBody>
                  <a:tcPr/>
                </a:tc>
              </a:tr>
              <a:tr h="420901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STI2D 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r>
                        <a:rPr lang="fr-FR" sz="1200" dirty="0" smtClean="0"/>
                        <a:t>Innovation technologique (3h)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r>
                        <a:rPr lang="fr-FR" sz="1200" dirty="0" smtClean="0"/>
                        <a:t>Ingénierie</a:t>
                      </a:r>
                      <a:r>
                        <a:rPr lang="fr-FR" sz="1200" baseline="0" dirty="0" smtClean="0"/>
                        <a:t> et développement durable (9h)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r>
                        <a:rPr lang="fr-FR" sz="1200" baseline="0" dirty="0" smtClean="0"/>
                        <a:t>Physique chimie et mathématiques (6h)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r>
                        <a:rPr lang="fr-FR" sz="1200" dirty="0" smtClean="0"/>
                        <a:t>Ingénierie</a:t>
                      </a:r>
                      <a:r>
                        <a:rPr lang="fr-FR" sz="1200" baseline="0" dirty="0" smtClean="0"/>
                        <a:t> et développement durable dont un enseignement spécifique (12h)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r>
                        <a:rPr lang="fr-FR" sz="1200" baseline="0" dirty="0" smtClean="0"/>
                        <a:t>Physique chimie et mathématiques (6h)</a:t>
                      </a:r>
                      <a:endParaRPr lang="fr-FR" sz="1200" dirty="0" smtClean="0"/>
                    </a:p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23458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0D3E68B-4603-48B1-9BD0-1CB2EEFE6A71}" type="datetime1">
              <a:rPr lang="fr-FR" cap="all" smtClean="0"/>
              <a:pPr algn="r"/>
              <a:t>15/01/2021</a:t>
            </a:fld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180000" y="113470"/>
            <a:ext cx="8604000" cy="4546512"/>
          </a:xfrm>
        </p:spPr>
        <p:txBody>
          <a:bodyPr/>
          <a:lstStyle/>
          <a:p>
            <a:r>
              <a:rPr lang="fr-FR" dirty="0" smtClean="0"/>
              <a:t>                         </a:t>
            </a:r>
            <a:r>
              <a:rPr lang="fr-FR" u="sng" dirty="0" smtClean="0"/>
              <a:t>l’INTERNAT</a:t>
            </a:r>
          </a:p>
          <a:p>
            <a:endParaRPr lang="fr-FR" u="sng" dirty="0"/>
          </a:p>
          <a:p>
            <a:endParaRPr lang="fr-FR" u="sng" dirty="0" smtClean="0"/>
          </a:p>
          <a:p>
            <a:endParaRPr lang="fr-FR" u="sng" dirty="0"/>
          </a:p>
          <a:p>
            <a:endParaRPr lang="fr-FR" u="sng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2627866"/>
              </p:ext>
            </p:extLst>
          </p:nvPr>
        </p:nvGraphicFramePr>
        <p:xfrm>
          <a:off x="2123728" y="730522"/>
          <a:ext cx="4680520" cy="3773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/>
              </a:tblGrid>
              <a:tr h="50745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   Proposer dan</a:t>
                      </a:r>
                      <a:r>
                        <a:rPr lang="fr-FR" baseline="0" dirty="0" smtClean="0"/>
                        <a:t>s les deux l</a:t>
                      </a:r>
                      <a:r>
                        <a:rPr lang="fr-FR" dirty="0" smtClean="0"/>
                        <a:t>ycées</a:t>
                      </a:r>
                      <a:endParaRPr lang="fr-FR" dirty="0"/>
                    </a:p>
                  </a:txBody>
                  <a:tcPr/>
                </a:tc>
              </a:tr>
              <a:tr h="131185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       Pour tous</a:t>
                      </a:r>
                      <a:r>
                        <a:rPr lang="fr-FR" sz="1400" baseline="0" dirty="0" smtClean="0"/>
                        <a:t> les  lycéens (Jacques-Amyot et J-J-Fourier)</a:t>
                      </a:r>
                    </a:p>
                    <a:p>
                      <a:pPr algn="ctr"/>
                      <a:r>
                        <a:rPr lang="fr-FR" sz="1400" baseline="0" dirty="0" smtClean="0"/>
                        <a:t>        et pour les étudiants </a:t>
                      </a:r>
                      <a:r>
                        <a:rPr lang="fr-FR" sz="1400" dirty="0" smtClean="0"/>
                        <a:t>campus encadré (Jacques-Amyot)</a:t>
                      </a:r>
                    </a:p>
                    <a:p>
                      <a:pPr algn="ctr"/>
                      <a:r>
                        <a:rPr lang="fr-FR" sz="1400" dirty="0" smtClean="0"/>
                        <a:t>Internat familial</a:t>
                      </a:r>
                      <a:r>
                        <a:rPr lang="fr-FR" sz="1400" baseline="0" dirty="0" smtClean="0"/>
                        <a:t> dans les deux lycées (150 places)</a:t>
                      </a:r>
                      <a:endParaRPr lang="fr-FR" sz="1400" dirty="0" smtClean="0"/>
                    </a:p>
                    <a:p>
                      <a:r>
                        <a:rPr lang="fr-FR" sz="1400" dirty="0" smtClean="0"/>
                        <a:t>                           </a:t>
                      </a:r>
                    </a:p>
                  </a:txBody>
                  <a:tcPr/>
                </a:tc>
              </a:tr>
              <a:tr h="507450"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 smtClean="0"/>
                        <a:t>Soutien scolaire et accompagnement individualisé</a:t>
                      </a:r>
                      <a:endParaRPr lang="fr-FR" sz="1400" dirty="0"/>
                    </a:p>
                  </a:txBody>
                  <a:tcPr/>
                </a:tc>
              </a:tr>
              <a:tr h="87923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Ateliers</a:t>
                      </a:r>
                      <a:r>
                        <a:rPr lang="fr-FR" sz="1400" baseline="0" dirty="0" smtClean="0"/>
                        <a:t> divers: culturels, sportifs, associatifs, linguistiques…</a:t>
                      </a:r>
                    </a:p>
                    <a:p>
                      <a:pPr algn="ctr"/>
                      <a:r>
                        <a:rPr lang="fr-FR" sz="1400" baseline="0" dirty="0" smtClean="0"/>
                        <a:t>renforcement des compétences psycho-sociales</a:t>
                      </a:r>
                    </a:p>
                  </a:txBody>
                  <a:tcPr/>
                </a:tc>
              </a:tr>
              <a:tr h="50745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Possibilité d’inscription annuelle ou ponctuelle</a:t>
                      </a:r>
                      <a:r>
                        <a:rPr lang="fr-FR" sz="1400" baseline="0" dirty="0" smtClean="0"/>
                        <a:t> 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5701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B0D3E68B-4603-48B1-9BD0-1CB2EEFE6A71}" type="datetime1">
              <a:rPr lang="fr-FR" cap="all" smtClean="0"/>
              <a:pPr algn="r"/>
              <a:t>15/01/2021</a:t>
            </a:fld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323528" y="203470"/>
            <a:ext cx="8388464" cy="4456512"/>
          </a:xfrm>
        </p:spPr>
        <p:txBody>
          <a:bodyPr/>
          <a:lstStyle/>
          <a:p>
            <a:r>
              <a:rPr lang="fr-FR" dirty="0" smtClean="0"/>
              <a:t>                        </a:t>
            </a:r>
            <a:r>
              <a:rPr lang="fr-FR" u="sng" dirty="0" err="1" smtClean="0"/>
              <a:t>PoRTES</a:t>
            </a:r>
            <a:r>
              <a:rPr lang="fr-FR" u="sng" dirty="0" smtClean="0"/>
              <a:t> OUVERTES</a:t>
            </a:r>
          </a:p>
          <a:p>
            <a:r>
              <a:rPr lang="fr-FR" dirty="0"/>
              <a:t> </a:t>
            </a:r>
            <a:r>
              <a:rPr lang="fr-FR" dirty="0" smtClean="0"/>
              <a:t>             </a:t>
            </a:r>
            <a:r>
              <a:rPr lang="fr-FR" sz="1600" dirty="0" smtClean="0">
                <a:solidFill>
                  <a:srgbClr val="FF0000"/>
                </a:solidFill>
              </a:rPr>
              <a:t>En fonction de l’évolution de la situation sanitaire</a:t>
            </a:r>
            <a:endParaRPr lang="fr-FR" sz="1600" dirty="0" smtClean="0"/>
          </a:p>
          <a:p>
            <a:endParaRPr lang="fr-FR" u="sng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5764761"/>
              </p:ext>
            </p:extLst>
          </p:nvPr>
        </p:nvGraphicFramePr>
        <p:xfrm>
          <a:off x="1547664" y="1606550"/>
          <a:ext cx="6072336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6168"/>
                <a:gridCol w="3036168"/>
              </a:tblGrid>
              <a:tr h="0">
                <a:tc>
                  <a:txBody>
                    <a:bodyPr/>
                    <a:lstStyle/>
                    <a:p>
                      <a:r>
                        <a:rPr lang="fr-FR" dirty="0" smtClean="0"/>
                        <a:t>    Lycée</a:t>
                      </a:r>
                      <a:r>
                        <a:rPr lang="fr-FR" baseline="0" dirty="0" smtClean="0"/>
                        <a:t> J.J. Fourier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Lycée Jacques Amyot</a:t>
                      </a:r>
                      <a:endParaRPr lang="fr-FR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fr-FR" dirty="0" smtClean="0"/>
                        <a:t>Samedi 27 Février</a:t>
                      </a:r>
                      <a:r>
                        <a:rPr lang="fr-FR" baseline="0" dirty="0" smtClean="0"/>
                        <a:t> 2021</a:t>
                      </a:r>
                    </a:p>
                    <a:p>
                      <a:r>
                        <a:rPr lang="fr-FR" baseline="0" dirty="0" smtClean="0"/>
                        <a:t>             9H- 12H</a:t>
                      </a:r>
                    </a:p>
                    <a:p>
                      <a:pPr algn="just"/>
                      <a:r>
                        <a:rPr lang="fr-FR" sz="1400" dirty="0" smtClean="0"/>
                        <a:t>(cette</a:t>
                      </a:r>
                      <a:r>
                        <a:rPr lang="fr-FR" sz="1400" baseline="0" dirty="0" smtClean="0"/>
                        <a:t> date pourrait être repoussée en fonction de la situation sanitaire)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Samedi 27 Février</a:t>
                      </a:r>
                      <a:r>
                        <a:rPr lang="fr-FR" baseline="0" dirty="0" smtClean="0"/>
                        <a:t> 2021</a:t>
                      </a:r>
                    </a:p>
                    <a:p>
                      <a:r>
                        <a:rPr lang="fr-FR" baseline="0" dirty="0" smtClean="0"/>
                        <a:t>             9H- 12H</a:t>
                      </a:r>
                    </a:p>
                    <a:p>
                      <a:r>
                        <a:rPr lang="fr-FR" baseline="0" smtClean="0"/>
                        <a:t> </a:t>
                      </a:r>
                      <a:r>
                        <a:rPr kumimoji="0" lang="fr-FR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cette </a:t>
                      </a:r>
                      <a:r>
                        <a:rPr kumimoji="0" lang="fr-F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date pourrait être repoussée en fonction de la situation sanitaire </a:t>
                      </a:r>
                    </a:p>
                    <a:p>
                      <a:r>
                        <a:rPr kumimoji="0" lang="fr-F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AU</a:t>
                      </a: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Samedi</a:t>
                      </a:r>
                      <a:r>
                        <a:rPr lang="fr-FR" baseline="0" dirty="0" smtClean="0"/>
                        <a:t> 20 Mars 2021</a:t>
                      </a:r>
                    </a:p>
                    <a:p>
                      <a:r>
                        <a:rPr lang="fr-FR" baseline="0" dirty="0" smtClean="0"/>
                        <a:t>             9H-12H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2810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FB747C0-2745-43A9-9F36-8DDE37D7326B}" type="datetime1">
              <a:rPr lang="fr-FR" cap="all" smtClean="0"/>
              <a:pPr algn="r"/>
              <a:t>15/01/2021</a:t>
            </a:fld>
            <a:endParaRPr lang="fr-FR" cap="all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10" name="Picture 2" descr="M:\str-delcom\BAC 2021\INFOS 3ème\PPT\extrait_8p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46616"/>
          <a:stretch>
            <a:fillRect/>
          </a:stretch>
        </p:blipFill>
        <p:spPr bwMode="auto">
          <a:xfrm>
            <a:off x="1095457" y="90000"/>
            <a:ext cx="5645063" cy="483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939000" y="843558"/>
            <a:ext cx="2025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Le lycée Jacques-Amyot propose des filières générales et le lycée J-J-Fourier des filières </a:t>
            </a:r>
            <a:r>
              <a:rPr lang="fr-FR" sz="1600" dirty="0" err="1" smtClean="0"/>
              <a:t>géné-rales</a:t>
            </a:r>
            <a:r>
              <a:rPr lang="fr-FR" sz="1600" dirty="0" smtClean="0"/>
              <a:t> et </a:t>
            </a:r>
            <a:r>
              <a:rPr lang="fr-FR" sz="1600" dirty="0" err="1" smtClean="0"/>
              <a:t>technolo-giques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xmlns="" val="41815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38F6EAA-8EF4-4E91-81FC-1E1E809585AC}" type="datetime1">
              <a:rPr lang="fr-FR" cap="all" smtClean="0"/>
              <a:pPr algn="r"/>
              <a:t>15/01/2021</a:t>
            </a:fld>
            <a:endParaRPr lang="fr-FR" cap="all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La classe de 2</a:t>
            </a:r>
            <a:r>
              <a:rPr lang="fr-FR" baseline="30000" dirty="0" smtClean="0"/>
              <a:t>nde</a:t>
            </a:r>
            <a:r>
              <a:rPr lang="fr-FR" dirty="0" smtClean="0"/>
              <a:t> GT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42743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A8EA9A8-3709-4403-9183-DA635FC49F32}" type="datetime1">
              <a:rPr lang="fr-FR" cap="all" smtClean="0"/>
              <a:pPr algn="r"/>
              <a:t>15/01/2021</a:t>
            </a:fld>
            <a:endParaRPr lang="fr-FR" cap="all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771550"/>
            <a:ext cx="4819650" cy="36004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868144" y="771550"/>
            <a:ext cx="2915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 smtClean="0"/>
              <a:t>Tous les élèves de 2</a:t>
            </a:r>
            <a:r>
              <a:rPr lang="fr-FR" sz="1600" baseline="30000" dirty="0" smtClean="0"/>
              <a:t>nde</a:t>
            </a:r>
            <a:r>
              <a:rPr lang="fr-FR" sz="1600" dirty="0" smtClean="0"/>
              <a:t> GT ont un tronc commun de 26,5h.</a:t>
            </a:r>
          </a:p>
          <a:p>
            <a:pPr algn="just"/>
            <a:endParaRPr lang="fr-FR" sz="1600" dirty="0" smtClean="0"/>
          </a:p>
          <a:p>
            <a:pPr algn="just"/>
            <a:r>
              <a:rPr lang="fr-FR" sz="1600" dirty="0" smtClean="0"/>
              <a:t>Certaines matières disposent d’heures dédoublées (ex. : SVT ou Physique pour les TP, LV en groupe allégé ou heure dédoublées pour faciliter l’oral,…)</a:t>
            </a:r>
            <a:endParaRPr lang="fr-FR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2483768" y="267494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/>
              <a:t>Le tronc commun </a:t>
            </a:r>
            <a:endParaRPr lang="fr-FR" sz="2000" b="1" u="sng" dirty="0"/>
          </a:p>
        </p:txBody>
      </p:sp>
    </p:spTree>
    <p:extLst>
      <p:ext uri="{BB962C8B-B14F-4D97-AF65-F5344CB8AC3E}">
        <p14:creationId xmlns:p14="http://schemas.microsoft.com/office/powerpoint/2010/main" xmlns="" val="2395847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43F6F09-49F9-4CEF-8212-A3D473A5466F}" type="datetime1">
              <a:rPr lang="fr-FR" cap="all" smtClean="0"/>
              <a:pPr algn="r"/>
              <a:t>15/01/2021</a:t>
            </a:fld>
            <a:endParaRPr lang="fr-FR" cap="all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627784" y="339502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/>
              <a:t>L’accompagnement personnalisé </a:t>
            </a:r>
            <a:endParaRPr lang="fr-FR" sz="2000" b="1" u="sng" dirty="0"/>
          </a:p>
        </p:txBody>
      </p:sp>
      <p:sp>
        <p:nvSpPr>
          <p:cNvPr id="8" name="ZoneTexte 7"/>
          <p:cNvSpPr txBox="1"/>
          <p:nvPr/>
        </p:nvSpPr>
        <p:spPr>
          <a:xfrm>
            <a:off x="971600" y="1419622"/>
            <a:ext cx="77048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élèves peuvent bénéficier d’accompagnement personnalisé. Chaque lycée définit son organisation. 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algn="just"/>
            <a:r>
              <a:rPr lang="fr-FR" sz="1400" dirty="0" smtClean="0"/>
              <a:t>L’accompagnement personnalisé comporte un volet remédiation disciplinaire qui repose sur des tests faits en début d’année et un volet orientation dont l’objectif est d’aider l’élève à construire son projet personnel et notamment son choix de filière post-2</a:t>
            </a:r>
            <a:r>
              <a:rPr lang="fr-FR" sz="1400" baseline="30000" dirty="0" smtClean="0"/>
              <a:t>nde</a:t>
            </a:r>
            <a:r>
              <a:rPr lang="fr-FR" sz="1400" dirty="0" smtClean="0"/>
              <a:t> (voie technologique ou choix des enseignements de spécialité de 1</a:t>
            </a:r>
            <a:r>
              <a:rPr lang="fr-FR" sz="1400" baseline="30000" dirty="0" smtClean="0"/>
              <a:t>ère</a:t>
            </a:r>
            <a:r>
              <a:rPr lang="fr-FR" sz="1400" dirty="0" smtClean="0"/>
              <a:t> générale). </a:t>
            </a:r>
            <a:endParaRPr lang="fr-FR" sz="1400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9788052"/>
              </p:ext>
            </p:extLst>
          </p:nvPr>
        </p:nvGraphicFramePr>
        <p:xfrm>
          <a:off x="1619672" y="2065953"/>
          <a:ext cx="5472608" cy="951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</a:tblGrid>
              <a:tr h="29151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Lycée</a:t>
                      </a:r>
                      <a:r>
                        <a:rPr lang="fr-FR" sz="1400" baseline="0" dirty="0" smtClean="0"/>
                        <a:t> J-J-FOURIER</a:t>
                      </a:r>
                      <a:endParaRPr lang="fr-FR" sz="1400" dirty="0"/>
                    </a:p>
                  </a:txBody>
                  <a:tcPr marT="45766" marB="45766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Lycée J-AMYOT</a:t>
                      </a:r>
                      <a:endParaRPr lang="fr-FR" sz="1400" dirty="0"/>
                    </a:p>
                  </a:txBody>
                  <a:tcPr marT="45766" marB="45766">
                    <a:solidFill>
                      <a:srgbClr val="0070C0"/>
                    </a:solidFill>
                  </a:tcPr>
                </a:tc>
              </a:tr>
              <a:tr h="646335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0,5h/semaine</a:t>
                      </a:r>
                      <a:r>
                        <a:rPr lang="fr-FR" sz="1200" baseline="0" dirty="0" smtClean="0"/>
                        <a:t> en mathématiques et histoire-géographie</a:t>
                      </a:r>
                    </a:p>
                    <a:p>
                      <a:pPr algn="ctr"/>
                      <a:r>
                        <a:rPr lang="fr-FR" sz="1200" baseline="0" dirty="0" smtClean="0"/>
                        <a:t>1h dédoublée en maths et français</a:t>
                      </a:r>
                    </a:p>
                  </a:txBody>
                  <a:tcPr marT="45766" marB="45766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1h en français + 0,5h en mathématiques</a:t>
                      </a:r>
                      <a:r>
                        <a:rPr lang="fr-FR" sz="1200" baseline="0" dirty="0" smtClean="0"/>
                        <a:t> / semaine</a:t>
                      </a:r>
                    </a:p>
                    <a:p>
                      <a:pPr algn="ctr"/>
                      <a:r>
                        <a:rPr lang="fr-FR" sz="1200" baseline="0" dirty="0" smtClean="0"/>
                        <a:t>1h dédoublée en anglais</a:t>
                      </a:r>
                      <a:endParaRPr lang="fr-FR" sz="1200" dirty="0"/>
                    </a:p>
                  </a:txBody>
                  <a:tcPr marT="45766" marB="45766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76800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CB5B8BE-178B-494D-A84B-E9C9E108AF2A}" type="datetime1">
              <a:rPr lang="fr-FR" cap="all" smtClean="0"/>
              <a:pPr algn="r"/>
              <a:t>15/01/2021</a:t>
            </a:fld>
            <a:endParaRPr lang="fr-FR" cap="all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699792" y="33950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Les enseignements optionnels </a:t>
            </a:r>
            <a:endParaRPr lang="fr-FR" b="1" u="sng" dirty="0"/>
          </a:p>
        </p:txBody>
      </p:sp>
      <p:sp>
        <p:nvSpPr>
          <p:cNvPr id="8" name="ZoneTexte 7"/>
          <p:cNvSpPr txBox="1"/>
          <p:nvPr/>
        </p:nvSpPr>
        <p:spPr>
          <a:xfrm>
            <a:off x="971600" y="1347614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L’élève peut également choisir un enseignement optionnel en plus du tronc commun : </a:t>
            </a:r>
          </a:p>
          <a:p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673291"/>
              </p:ext>
            </p:extLst>
          </p:nvPr>
        </p:nvGraphicFramePr>
        <p:xfrm>
          <a:off x="2195736" y="1949704"/>
          <a:ext cx="4946700" cy="19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875"/>
                <a:gridCol w="2161825"/>
              </a:tblGrid>
              <a:tr h="188223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Lycée J-Amyot </a:t>
                      </a:r>
                      <a:endParaRPr lang="fr-FR" sz="12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Lycée</a:t>
                      </a:r>
                      <a:r>
                        <a:rPr lang="fr-FR" sz="1200" baseline="0" dirty="0" smtClean="0"/>
                        <a:t> J-J-Fourier </a:t>
                      </a:r>
                      <a:endParaRPr lang="fr-FR" sz="1200" dirty="0"/>
                    </a:p>
                  </a:txBody>
                  <a:tcPr marL="91444" marR="91444" marT="45700" marB="45700"/>
                </a:tc>
              </a:tr>
              <a:tr h="329405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Langues</a:t>
                      </a:r>
                      <a:r>
                        <a:rPr lang="fr-FR" sz="1200" baseline="0" dirty="0" smtClean="0"/>
                        <a:t> et cultures de l’Antiquité (latin ou grec)</a:t>
                      </a:r>
                      <a:endParaRPr lang="fr-FR" sz="12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Management</a:t>
                      </a:r>
                      <a:r>
                        <a:rPr lang="fr-FR" sz="1200" baseline="0" dirty="0" smtClean="0"/>
                        <a:t> et gestion</a:t>
                      </a:r>
                      <a:endParaRPr lang="fr-FR" sz="1200" dirty="0"/>
                    </a:p>
                  </a:txBody>
                  <a:tcPr marL="91444" marR="91444" marT="45700" marB="45700"/>
                </a:tc>
              </a:tr>
              <a:tr h="188223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Arts plastiques </a:t>
                      </a:r>
                      <a:endParaRPr lang="fr-FR" sz="12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Santé</a:t>
                      </a:r>
                      <a:r>
                        <a:rPr lang="fr-FR" sz="1200" baseline="0" dirty="0" smtClean="0"/>
                        <a:t> social</a:t>
                      </a:r>
                      <a:endParaRPr lang="fr-FR" sz="1200" dirty="0"/>
                    </a:p>
                  </a:txBody>
                  <a:tcPr marL="91444" marR="91444" marT="45700" marB="45700"/>
                </a:tc>
              </a:tr>
              <a:tr h="329405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Musique</a:t>
                      </a:r>
                      <a:endParaRPr lang="fr-FR" sz="12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Conception Innovation Technologique</a:t>
                      </a:r>
                      <a:endParaRPr lang="fr-FR" sz="1200" dirty="0"/>
                    </a:p>
                  </a:txBody>
                  <a:tcPr marL="91444" marR="91444" marT="45700" marB="45700"/>
                </a:tc>
              </a:tr>
              <a:tr h="329405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LV3: Italien</a:t>
                      </a:r>
                    </a:p>
                    <a:p>
                      <a:pPr algn="ctr"/>
                      <a:r>
                        <a:rPr lang="fr-FR" sz="1200" dirty="0" smtClean="0"/>
                        <a:t>        Russe</a:t>
                      </a:r>
                      <a:endParaRPr lang="fr-FR" sz="1200" dirty="0"/>
                    </a:p>
                  </a:txBody>
                  <a:tcPr marL="91444" marR="91444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Sciences</a:t>
                      </a:r>
                      <a:r>
                        <a:rPr lang="fr-FR" sz="1200" baseline="0" dirty="0" smtClean="0"/>
                        <a:t> de l’ingénieur</a:t>
                      </a:r>
                      <a:endParaRPr lang="fr-FR" sz="1200" dirty="0"/>
                    </a:p>
                  </a:txBody>
                  <a:tcPr marL="91444" marR="91444" marT="45700" marB="45700"/>
                </a:tc>
              </a:tr>
            </a:tbl>
          </a:graphicData>
        </a:graphic>
      </p:graphicFrame>
      <p:sp>
        <p:nvSpPr>
          <p:cNvPr id="11" name="Rectangle avec flèche vers le haut 10"/>
          <p:cNvSpPr/>
          <p:nvPr/>
        </p:nvSpPr>
        <p:spPr>
          <a:xfrm>
            <a:off x="3651046" y="3807266"/>
            <a:ext cx="2723704" cy="1135856"/>
          </a:xfrm>
          <a:prstGeom prst="upArrow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/>
              <a:t>Ces enseignements optionnels ne sont pas dérogatoires</a:t>
            </a:r>
          </a:p>
        </p:txBody>
      </p:sp>
    </p:spTree>
    <p:extLst>
      <p:ext uri="{BB962C8B-B14F-4D97-AF65-F5344CB8AC3E}">
        <p14:creationId xmlns:p14="http://schemas.microsoft.com/office/powerpoint/2010/main" xmlns="" val="646362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C2BA805-9465-4F09-9F54-BF77108ABBA4}" type="datetime1">
              <a:rPr lang="fr-FR" cap="all" smtClean="0"/>
              <a:pPr algn="r"/>
              <a:t>15/01/2021</a:t>
            </a:fld>
            <a:endParaRPr lang="fr-FR" cap="all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267744" y="555526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Des dispositifs particuliers s’ajoutent :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5793093"/>
              </p:ext>
            </p:extLst>
          </p:nvPr>
        </p:nvGraphicFramePr>
        <p:xfrm>
          <a:off x="1115616" y="1370819"/>
          <a:ext cx="7272808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8287"/>
                <a:gridCol w="34045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Lycée Jacques-Amyot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Lycée J-J-Fourier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Dispositif</a:t>
                      </a:r>
                      <a:r>
                        <a:rPr lang="fr-FR" sz="1600" baseline="0" dirty="0" smtClean="0"/>
                        <a:t> d’ouverture européenne :</a:t>
                      </a:r>
                      <a:r>
                        <a:rPr lang="fr-FR" sz="1200" baseline="0" dirty="0" smtClean="0"/>
                        <a:t> </a:t>
                      </a:r>
                    </a:p>
                    <a:p>
                      <a:pPr lvl="1" fontAlgn="base">
                        <a:spcAft>
                          <a:spcPct val="0"/>
                        </a:spcAft>
                        <a:buFont typeface="Wingdings" panose="05000000000000000000" pitchFamily="2" charset="2"/>
                        <a:buChar char="v"/>
                        <a:defRPr/>
                      </a:pPr>
                      <a:r>
                        <a:rPr lang="fr-FR" sz="1200" dirty="0" smtClean="0"/>
                        <a:t> Histoire-géographie/ espagnol</a:t>
                      </a:r>
                    </a:p>
                    <a:p>
                      <a:pPr lvl="1" fontAlgn="base">
                        <a:spcAft>
                          <a:spcPct val="0"/>
                        </a:spcAft>
                        <a:buFont typeface="Wingdings" panose="05000000000000000000" pitchFamily="2" charset="2"/>
                        <a:buChar char="v"/>
                        <a:defRPr/>
                      </a:pPr>
                      <a:r>
                        <a:rPr lang="fr-FR" sz="1200" dirty="0" smtClean="0"/>
                        <a:t> Histoire-géographie/ anglais</a:t>
                      </a:r>
                    </a:p>
                    <a:p>
                      <a:pPr lvl="1" fontAlgn="base">
                        <a:spcAft>
                          <a:spcPct val="0"/>
                        </a:spcAft>
                        <a:buFont typeface="Wingdings" panose="05000000000000000000" pitchFamily="2" charset="2"/>
                        <a:buChar char="v"/>
                        <a:defRPr/>
                      </a:pPr>
                      <a:r>
                        <a:rPr lang="fr-FR" sz="1200" dirty="0" smtClean="0"/>
                        <a:t> Histoire-géographie/ allemand</a:t>
                      </a:r>
                    </a:p>
                    <a:p>
                      <a:pPr lvl="1" fontAlgn="base">
                        <a:spcAft>
                          <a:spcPct val="0"/>
                        </a:spcAft>
                        <a:buFont typeface="Wingdings" panose="05000000000000000000" pitchFamily="2" charset="2"/>
                        <a:buChar char="v"/>
                        <a:defRPr/>
                      </a:pPr>
                      <a:r>
                        <a:rPr lang="fr-FR" sz="1200" dirty="0" smtClean="0"/>
                        <a:t> SVT / anglais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v"/>
                      </a:pPr>
                      <a:endParaRPr lang="fr-F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Sections sportives :</a:t>
                      </a:r>
                    </a:p>
                    <a:p>
                      <a:pPr lvl="1" fontAlgn="base">
                        <a:spcAft>
                          <a:spcPct val="0"/>
                        </a:spcAft>
                        <a:buFont typeface="Wingdings" panose="05000000000000000000" pitchFamily="2" charset="2"/>
                        <a:buChar char="v"/>
                        <a:defRPr/>
                      </a:pPr>
                      <a:r>
                        <a:rPr lang="fr-FR" sz="1200" dirty="0" smtClean="0"/>
                        <a:t> canoë-kayak</a:t>
                      </a:r>
                    </a:p>
                    <a:p>
                      <a:pPr lvl="1" fontAlgn="base">
                        <a:spcAft>
                          <a:spcPct val="0"/>
                        </a:spcAft>
                        <a:buFont typeface="Wingdings" panose="05000000000000000000" pitchFamily="2" charset="2"/>
                        <a:buChar char="v"/>
                        <a:defRPr/>
                      </a:pPr>
                      <a:r>
                        <a:rPr lang="fr-FR" sz="1200" dirty="0" smtClean="0"/>
                        <a:t>Football garçons – filles – arbitrage</a:t>
                      </a:r>
                    </a:p>
                    <a:p>
                      <a:pPr lvl="1" fontAlgn="base">
                        <a:spcAft>
                          <a:spcPct val="0"/>
                        </a:spcAft>
                        <a:buFont typeface="Wingdings" panose="05000000000000000000" pitchFamily="2" charset="2"/>
                        <a:buChar char="v"/>
                        <a:defRPr/>
                      </a:pPr>
                      <a:r>
                        <a:rPr lang="fr-FR" sz="1200" dirty="0" smtClean="0"/>
                        <a:t>Equitation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Echanges avec : </a:t>
                      </a:r>
                    </a:p>
                    <a:p>
                      <a:pPr marL="542925" indent="84138">
                        <a:buFont typeface="Wingdings" panose="05000000000000000000" pitchFamily="2" charset="2"/>
                        <a:buChar char="v"/>
                      </a:pPr>
                      <a:r>
                        <a:rPr lang="fr-FR" sz="1200" dirty="0" smtClean="0"/>
                        <a:t>Allemagne</a:t>
                      </a:r>
                    </a:p>
                    <a:p>
                      <a:pPr marL="542925" indent="84138">
                        <a:buFont typeface="Wingdings" panose="05000000000000000000" pitchFamily="2" charset="2"/>
                        <a:buChar char="v"/>
                      </a:pPr>
                      <a:r>
                        <a:rPr lang="fr-FR" sz="1200" dirty="0" smtClean="0"/>
                        <a:t>Pays-Bas (anglais)</a:t>
                      </a:r>
                    </a:p>
                    <a:p>
                      <a:pPr marL="542925" indent="84138">
                        <a:buFont typeface="Wingdings" panose="05000000000000000000" pitchFamily="2" charset="2"/>
                        <a:buChar char="v"/>
                      </a:pPr>
                      <a:r>
                        <a:rPr lang="fr-FR" sz="1200" dirty="0" smtClean="0"/>
                        <a:t>Espagne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Classe de 2</a:t>
                      </a:r>
                      <a:r>
                        <a:rPr lang="fr-FR" sz="1600" baseline="30000" dirty="0" smtClean="0"/>
                        <a:t>nde</a:t>
                      </a:r>
                      <a:r>
                        <a:rPr lang="fr-FR" sz="1600" dirty="0" smtClean="0"/>
                        <a:t> à projet scientifique 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Classe de 2</a:t>
                      </a:r>
                      <a:r>
                        <a:rPr lang="fr-FR" sz="1600" baseline="30000" dirty="0" smtClean="0"/>
                        <a:t>nde</a:t>
                      </a:r>
                      <a:r>
                        <a:rPr lang="fr-FR" sz="1600" dirty="0" smtClean="0"/>
                        <a:t> à projet culturel (Théâtre et poésie)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Dispositif</a:t>
                      </a:r>
                      <a:r>
                        <a:rPr lang="fr-FR" sz="1600" baseline="0" dirty="0" smtClean="0"/>
                        <a:t> d’ouverture européenne : </a:t>
                      </a:r>
                      <a:r>
                        <a:rPr lang="fr-FR" sz="1200" baseline="0" dirty="0" smtClean="0"/>
                        <a:t>enseignement de l’histoire-géographie en anglais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64121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1702EE0-D991-4DB4-82D5-FC2A09F6F266}" type="datetime1">
              <a:rPr lang="fr-FR" cap="all" smtClean="0"/>
              <a:pPr algn="r"/>
              <a:t>15/01/2021</a:t>
            </a:fld>
            <a:endParaRPr lang="fr-FR" cap="all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La classe de </a:t>
            </a:r>
            <a:r>
              <a:rPr lang="fr-FR" dirty="0" err="1" smtClean="0"/>
              <a:t>premiere</a:t>
            </a:r>
            <a:r>
              <a:rPr lang="fr-FR" dirty="0" smtClean="0"/>
              <a:t> et de terminale </a:t>
            </a:r>
            <a:r>
              <a:rPr lang="fr-FR" dirty="0" err="1" smtClean="0"/>
              <a:t>generale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95124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C776765-61A0-408C-9B1C-C0D28CF6C967}" type="datetime1">
              <a:rPr lang="fr-FR" cap="all" smtClean="0"/>
              <a:pPr algn="r"/>
              <a:t>15/01/2021</a:t>
            </a:fld>
            <a:endParaRPr lang="fr-FR" cap="all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627784" y="555526"/>
            <a:ext cx="615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Le tronc commun … </a:t>
            </a:r>
            <a:endParaRPr lang="fr-FR" b="1" u="sng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0770" y="924858"/>
            <a:ext cx="6370770" cy="315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6546559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Gabarit powerpoint MENJ</Description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B279A5-87A2-445D-95C3-916EB9C5F0E3}">
  <ds:schemaRefs>
    <ds:schemaRef ds:uri="http://schemas.microsoft.com/office/infopath/2007/PartnerControls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372BEA4-A762-4CC8-ADD6-932E44D60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1089</TotalTime>
  <Words>903</Words>
  <Application>Microsoft Office PowerPoint</Application>
  <PresentationFormat>Affichage à l'écran (16:9)</PresentationFormat>
  <Paragraphs>209</Paragraphs>
  <Slides>17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MINISTÈRIEL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Manager>Client</Manager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principal</cp:lastModifiedBy>
  <cp:revision>55</cp:revision>
  <cp:lastPrinted>2020-10-20T12:03:19Z</cp:lastPrinted>
  <dcterms:created xsi:type="dcterms:W3CDTF">2020-03-05T15:21:24Z</dcterms:created>
  <dcterms:modified xsi:type="dcterms:W3CDTF">2021-01-15T12:53:29Z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